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261" r:id="rId7"/>
    <p:sldId id="30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8" r:id="rId20"/>
    <p:sldId id="274" r:id="rId21"/>
    <p:sldId id="279" r:id="rId22"/>
    <p:sldId id="275" r:id="rId23"/>
    <p:sldId id="276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9144000" cy="6858000" type="screen4x3"/>
  <p:notesSz cx="6797675" cy="9929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5" autoAdjust="0"/>
    <p:restoredTop sz="94676" autoAdjust="0"/>
  </p:normalViewPr>
  <p:slideViewPr>
    <p:cSldViewPr snapToGrid="0">
      <p:cViewPr varScale="1">
        <p:scale>
          <a:sx n="110" d="100"/>
          <a:sy n="110" d="100"/>
        </p:scale>
        <p:origin x="18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B5F46-9C89-419F-B991-CEA7B2323353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8B73D-553F-488D-A0C2-01A4613AD9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521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8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8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48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66"/>
            <a:ext cx="9144000" cy="1393184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76107"/>
            <a:ext cx="2057400" cy="365125"/>
          </a:xfrm>
        </p:spPr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76107"/>
            <a:ext cx="3086100" cy="365125"/>
          </a:xfrm>
        </p:spPr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융합데이터분석연구실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76106"/>
            <a:ext cx="2057400" cy="365125"/>
          </a:xfrm>
        </p:spPr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83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8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040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2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6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0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4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7EB7B-5CAA-49F7-B4F1-6293D8F41801}" type="datetimeFigureOut">
              <a:rPr lang="ko-KR" altLang="en-US" smtClean="0"/>
              <a:t>2018-01-15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80A91-8C66-4AE5-8E27-69FF7A7C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세미나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융합데이터</a:t>
            </a:r>
            <a:r>
              <a:rPr lang="ko-KR" altLang="en-US" dirty="0" smtClean="0"/>
              <a:t> 분석 연구실 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주차</a:t>
            </a:r>
            <a:r>
              <a:rPr lang="en-US" altLang="ko-KR" dirty="0" smtClean="0"/>
              <a:t>(1/2)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0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간략히 살펴보는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역사</a:t>
            </a:r>
            <a:br>
              <a:rPr lang="ko-KR" altLang="en-US" dirty="0" smtClean="0"/>
            </a:br>
            <a:r>
              <a:rPr lang="en-US" altLang="ko-KR" dirty="0" smtClean="0"/>
              <a:t>(3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: 2006~2012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76518" y="1769188"/>
            <a:ext cx="81780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3C916"/>
                </a:solidFill>
                <a:latin typeface="CenturyGothic"/>
              </a:rPr>
              <a:t>1.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Hinton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의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Science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논문을시발점으로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RBM, Pre-training, Dropout, </a:t>
            </a:r>
            <a:r>
              <a:rPr lang="en-US" altLang="ko-KR" dirty="0" err="1">
                <a:solidFill>
                  <a:srgbClr val="595959"/>
                </a:solidFill>
                <a:latin typeface="CenturyGothic"/>
              </a:rPr>
              <a:t>ReLU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등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Overfitting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을 방지하기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위한 새로운 알고리즘들의 등장</a:t>
            </a:r>
          </a:p>
          <a:p>
            <a:r>
              <a:rPr lang="en-US" altLang="ko-KR" dirty="0">
                <a:solidFill>
                  <a:srgbClr val="A3C916"/>
                </a:solidFill>
                <a:latin typeface="CenturyGothic"/>
              </a:rPr>
              <a:t>2.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인터넷의 발전으로 인한 학습에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사용할 빅데이터를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손쉽게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구할 수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있는 환경의 도래</a:t>
            </a:r>
          </a:p>
          <a:p>
            <a:r>
              <a:rPr lang="en-US" altLang="ko-KR" dirty="0">
                <a:solidFill>
                  <a:srgbClr val="A3C916"/>
                </a:solidFill>
                <a:latin typeface="CenturyGothic"/>
              </a:rPr>
              <a:t>3.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빠르게 대용량 연산을 처리할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수 있는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GPU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하드웨어의 발전</a:t>
            </a:r>
          </a:p>
          <a:p>
            <a:r>
              <a:rPr lang="ko-KR" altLang="en-US" sz="1600" b="0" i="0" u="none" strike="noStrike" baseline="0" dirty="0" smtClean="0">
                <a:solidFill>
                  <a:srgbClr val="595959"/>
                </a:solidFill>
                <a:latin typeface="MalgunGothic"/>
              </a:rPr>
              <a:t>위 세가지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조합에 힘입어 </a:t>
            </a:r>
            <a:r>
              <a:rPr lang="ko-KR" altLang="en-US" dirty="0" err="1">
                <a:solidFill>
                  <a:srgbClr val="595959"/>
                </a:solidFill>
                <a:latin typeface="MalgunGothic"/>
              </a:rPr>
              <a:t>딥러닝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 기법이 다시 부흥기를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맞게 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20" y="3523514"/>
            <a:ext cx="4661079" cy="29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간략히 살펴보는 </a:t>
            </a:r>
            <a:r>
              <a:rPr lang="ko-KR" altLang="en-US" dirty="0" err="1"/>
              <a:t>딥러닝의</a:t>
            </a:r>
            <a:r>
              <a:rPr lang="ko-KR" altLang="en-US" dirty="0"/>
              <a:t> 역사</a:t>
            </a:r>
            <a:br>
              <a:rPr lang="ko-KR" altLang="en-US" dirty="0"/>
            </a:br>
            <a:r>
              <a:rPr lang="en-US" altLang="ko-KR" dirty="0"/>
              <a:t>(3</a:t>
            </a:r>
            <a:r>
              <a:rPr lang="ko-KR" altLang="en-US" dirty="0"/>
              <a:t>세대 </a:t>
            </a:r>
            <a:r>
              <a:rPr lang="en-US" altLang="ko-KR" dirty="0"/>
              <a:t>: 2006~2012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24249" y="1939988"/>
            <a:ext cx="73023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2012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년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Hinton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이 제자인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Alex </a:t>
            </a:r>
            <a:r>
              <a:rPr lang="en-US" altLang="ko-KR" dirty="0" err="1">
                <a:solidFill>
                  <a:srgbClr val="595959"/>
                </a:solidFill>
                <a:latin typeface="CenturyGothic"/>
              </a:rPr>
              <a:t>krizhevsky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와 함께 제안한 </a:t>
            </a:r>
            <a:r>
              <a:rPr lang="en-US" altLang="ko-KR" dirty="0" err="1">
                <a:solidFill>
                  <a:srgbClr val="595959"/>
                </a:solidFill>
                <a:latin typeface="CenturyGothic"/>
              </a:rPr>
              <a:t>AlexNet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은 </a:t>
            </a:r>
            <a:r>
              <a:rPr lang="en-US" altLang="ko-KR" dirty="0" smtClean="0">
                <a:solidFill>
                  <a:srgbClr val="595959"/>
                </a:solidFill>
                <a:latin typeface="CenturyGothic"/>
              </a:rPr>
              <a:t>ILSVRC-2012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대회에서 다른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기법들을 압도적 격차로 이기고 우승을 차지함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.</a:t>
            </a:r>
          </a:p>
          <a:p>
            <a:r>
              <a:rPr lang="en-US" altLang="ko-KR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이로써 </a:t>
            </a:r>
            <a:r>
              <a:rPr lang="ko-KR" altLang="en-US" dirty="0" err="1" smtClean="0">
                <a:solidFill>
                  <a:srgbClr val="595959"/>
                </a:solidFill>
                <a:latin typeface="MalgunGothic"/>
              </a:rPr>
              <a:t>딥러닝에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가능성을 본 글로벌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IT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기업들이 </a:t>
            </a:r>
            <a:r>
              <a:rPr lang="ko-KR" altLang="en-US" dirty="0" err="1">
                <a:solidFill>
                  <a:srgbClr val="595959"/>
                </a:solidFill>
                <a:latin typeface="MalgunGothic"/>
              </a:rPr>
              <a:t>딥러닝에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 대규모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투자를 집행하게 됨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49" y="3690290"/>
            <a:ext cx="7860656" cy="24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간략히 살펴보는 </a:t>
            </a:r>
            <a:r>
              <a:rPr lang="ko-KR" altLang="en-US" dirty="0" err="1"/>
              <a:t>딥러닝의</a:t>
            </a:r>
            <a:r>
              <a:rPr lang="ko-KR" altLang="en-US" dirty="0"/>
              <a:t> 역사</a:t>
            </a:r>
            <a:br>
              <a:rPr lang="ko-KR" altLang="en-US" dirty="0"/>
            </a:br>
            <a:r>
              <a:rPr lang="en-US" altLang="ko-KR" dirty="0"/>
              <a:t>(4</a:t>
            </a:r>
            <a:r>
              <a:rPr lang="ko-KR" altLang="en-US" dirty="0"/>
              <a:t>세대 </a:t>
            </a:r>
            <a:r>
              <a:rPr lang="en-US" altLang="ko-KR" dirty="0"/>
              <a:t>: 2012~</a:t>
            </a:r>
            <a:r>
              <a:rPr lang="ko-KR" altLang="en-US" dirty="0"/>
              <a:t>현재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08627" y="2046392"/>
            <a:ext cx="63267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DeepMind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는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Deep ANNs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와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Reinforcement Learning</a:t>
            </a:r>
            <a:r>
              <a:rPr lang="ko-KR" altLang="en-US" sz="2000" dirty="0" smtClean="0">
                <a:solidFill>
                  <a:srgbClr val="595959"/>
                </a:solidFill>
                <a:latin typeface="MalgunGothic"/>
              </a:rPr>
              <a:t>를 결합한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Deep-Q-Networks(DQN)</a:t>
            </a:r>
            <a:r>
              <a:rPr lang="ko-KR" altLang="en-US" sz="2000" dirty="0" smtClean="0">
                <a:solidFill>
                  <a:srgbClr val="595959"/>
                </a:solidFill>
                <a:latin typeface="MalgunGothic"/>
              </a:rPr>
              <a:t>을 제안</a:t>
            </a:r>
            <a:endParaRPr lang="ko-KR" altLang="en-US" sz="2000" dirty="0">
              <a:solidFill>
                <a:srgbClr val="595959"/>
              </a:solidFill>
              <a:latin typeface="MalgunGothic"/>
            </a:endParaRPr>
          </a:p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Reinforcement Learning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에 대한 연구를 촉진시킴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.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57" y="3527029"/>
            <a:ext cx="3529012" cy="19997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01" y="3527029"/>
            <a:ext cx="3626850" cy="199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6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간략히 살펴보는 </a:t>
            </a:r>
            <a:r>
              <a:rPr lang="ko-KR" altLang="en-US" dirty="0" err="1"/>
              <a:t>딥러닝의</a:t>
            </a:r>
            <a:r>
              <a:rPr lang="ko-KR" altLang="en-US" dirty="0"/>
              <a:t> 역사</a:t>
            </a:r>
            <a:br>
              <a:rPr lang="ko-KR" altLang="en-US" dirty="0"/>
            </a:br>
            <a:r>
              <a:rPr lang="en-US" altLang="ko-KR" dirty="0"/>
              <a:t>(4</a:t>
            </a:r>
            <a:r>
              <a:rPr lang="ko-KR" altLang="en-US" dirty="0"/>
              <a:t>세대 </a:t>
            </a:r>
            <a:r>
              <a:rPr lang="en-US" altLang="ko-KR" dirty="0"/>
              <a:t>: 2012~</a:t>
            </a:r>
            <a:r>
              <a:rPr lang="ko-KR" altLang="en-US" dirty="0"/>
              <a:t>현재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71600" y="2085886"/>
            <a:ext cx="68770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최근에는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Generative </a:t>
            </a:r>
            <a:r>
              <a:rPr lang="en-US" altLang="ko-KR" sz="2000" dirty="0" smtClean="0">
                <a:solidFill>
                  <a:srgbClr val="595959"/>
                </a:solidFill>
                <a:latin typeface="CenturyGothic"/>
              </a:rPr>
              <a:t>Model-Generative Adversarial</a:t>
            </a:r>
            <a:endParaRPr lang="en-US" altLang="ko-KR" sz="2000" dirty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Networks(GAN)-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에 대한 연구가 활발히 진행중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6" y="3048000"/>
            <a:ext cx="4579024" cy="3028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700" y="3048000"/>
            <a:ext cx="39600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r>
              <a:rPr lang="ko-KR" altLang="en-US" dirty="0"/>
              <a:t>의 구조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610" y="4417362"/>
            <a:ext cx="4418737" cy="114141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637267" y="2299684"/>
            <a:ext cx="4124325" cy="2032705"/>
            <a:chOff x="2644774" y="1865312"/>
            <a:chExt cx="4124325" cy="2032705"/>
          </a:xfrm>
        </p:grpSpPr>
        <p:pic>
          <p:nvPicPr>
            <p:cNvPr id="1026" name="Picture 2" descr="http://neuralnetworksanddeeplearning.com/images/tikz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774" y="1865312"/>
              <a:ext cx="4124325" cy="2032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67100" y="1968500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w1</a:t>
              </a:r>
              <a:endParaRPr lang="ko-KR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67100" y="2512332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w2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67100" y="2966637"/>
              <a:ext cx="469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w3</a:t>
              </a:r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564783" y="1727796"/>
            <a:ext cx="6252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1958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년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Frank Rosenblatt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이 </a:t>
            </a:r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퍼셉트론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 모형을 제안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2224514" y="5659687"/>
            <a:ext cx="6741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b="1" dirty="0">
                <a:solidFill>
                  <a:srgbClr val="595959"/>
                </a:solidFill>
                <a:latin typeface="CenturyGothic-Bold"/>
              </a:rPr>
              <a:t>Perceptron</a:t>
            </a:r>
            <a:r>
              <a:rPr lang="ko-KR" altLang="en-US" sz="2000" b="1" dirty="0">
                <a:solidFill>
                  <a:srgbClr val="595959"/>
                </a:solidFill>
                <a:latin typeface="MalgunGothicBold"/>
              </a:rPr>
              <a:t>의 가중치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: </a:t>
            </a:r>
            <a:r>
              <a:rPr lang="en-US" altLang="ko-KR" sz="2000" b="1" dirty="0">
                <a:solidFill>
                  <a:srgbClr val="595959"/>
                </a:solidFill>
                <a:latin typeface="CenturyGothic-Bold"/>
              </a:rPr>
              <a:t>Input</a:t>
            </a:r>
            <a:r>
              <a:rPr lang="ko-KR" altLang="en-US" sz="2000" b="1" dirty="0" err="1" smtClean="0">
                <a:solidFill>
                  <a:srgbClr val="595959"/>
                </a:solidFill>
                <a:latin typeface="MalgunGothicBold"/>
              </a:rPr>
              <a:t>의중요도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328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동작과정의</a:t>
            </a:r>
            <a:r>
              <a:rPr lang="ko-KR" altLang="en-US" dirty="0" smtClean="0"/>
              <a:t> 직관적 이해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63" y="2012370"/>
            <a:ext cx="3529737" cy="11414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0" y="1943385"/>
            <a:ext cx="3692917" cy="1279382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051300" y="2463800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04371" y="3868445"/>
            <a:ext cx="81352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 smtClean="0">
                <a:latin typeface="Wingdings2"/>
              </a:rPr>
              <a:t>bias : 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 smtClean="0">
                <a:latin typeface="Wingdings2"/>
              </a:rPr>
              <a:t>as a measure of how easy it is get the perceptron to output a 1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 smtClean="0">
                <a:latin typeface="Wingdings2"/>
              </a:rPr>
              <a:t>A measure of how easy it is to get the perceptron to </a:t>
            </a:r>
            <a:r>
              <a:rPr lang="en-US" altLang="ko-KR" sz="2000" b="1" dirty="0" smtClean="0">
                <a:latin typeface="Wingdings2"/>
              </a:rPr>
              <a:t>fire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8701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동작과정의</a:t>
            </a:r>
            <a:r>
              <a:rPr lang="ko-KR" altLang="en-US" dirty="0" smtClean="0"/>
              <a:t> 직관적 이해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53143" y="1767344"/>
            <a:ext cx="7837713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예를 들어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, ”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주말에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집에서 나가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데이트를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할 것인가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?”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에 대한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의사결정모델을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Perceptron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을</a:t>
            </a:r>
          </a:p>
          <a:p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이용해서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만든다고 생각해보자</a:t>
            </a:r>
            <a:r>
              <a:rPr lang="en-US" altLang="ko-KR" dirty="0" smtClean="0">
                <a:solidFill>
                  <a:srgbClr val="595959"/>
                </a:solidFill>
                <a:latin typeface="CenturyGothic"/>
              </a:rPr>
              <a:t>.</a:t>
            </a:r>
          </a:p>
          <a:p>
            <a:endParaRPr lang="en-US" altLang="ko-KR" dirty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이때 의사결정고려사항은 다음과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같이 세가지 라고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가정하자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.</a:t>
            </a:r>
          </a:p>
          <a:p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1.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날씨가 좋은가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? (W1)</a:t>
            </a:r>
          </a:p>
          <a:p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2.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남자친구혹은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여자친구가 바쁜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일이 없는가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? (W2)</a:t>
            </a:r>
          </a:p>
          <a:p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3.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데이트장소가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집에서 가까운가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? (W3</a:t>
            </a:r>
            <a:r>
              <a:rPr lang="en-US" altLang="ko-KR" dirty="0" smtClean="0">
                <a:solidFill>
                  <a:srgbClr val="595959"/>
                </a:solidFill>
                <a:latin typeface="CenturyGothic"/>
              </a:rPr>
              <a:t>)</a:t>
            </a:r>
          </a:p>
          <a:p>
            <a:endParaRPr lang="en-US" altLang="ko-KR" dirty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이렇게 세가지고려사항을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Perceptron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의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Input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으로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넣을 수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있다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.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이때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날씨를 가장 중요하게 고려하는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사람이라면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W1=6,W2=2,W3=2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의 가중치를 줄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수 있다</a:t>
            </a:r>
            <a:r>
              <a:rPr lang="en-US" altLang="ko-KR" dirty="0" smtClean="0">
                <a:solidFill>
                  <a:srgbClr val="595959"/>
                </a:solidFill>
                <a:latin typeface="CenturyGothic"/>
              </a:rPr>
              <a:t>.</a:t>
            </a:r>
          </a:p>
          <a:p>
            <a:endParaRPr lang="en-US" altLang="ko-KR" dirty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만약 데이트장소가 집에서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가까운 것을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가장중요하게 고려하는 사람이라면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W1=2,W2=2,W3=6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의</a:t>
            </a:r>
          </a:p>
          <a:p>
            <a:r>
              <a:rPr lang="ko-KR" altLang="en-US" dirty="0">
                <a:solidFill>
                  <a:srgbClr val="595959"/>
                </a:solidFill>
                <a:latin typeface="MalgunGothic"/>
              </a:rPr>
              <a:t>가중치를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줄 수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있다</a:t>
            </a:r>
            <a:r>
              <a:rPr lang="en-US" altLang="ko-KR" dirty="0" smtClean="0">
                <a:solidFill>
                  <a:srgbClr val="595959"/>
                </a:solidFill>
                <a:latin typeface="CenturyGothic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26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MultiLayer</a:t>
            </a:r>
            <a:r>
              <a:rPr lang="en-US" altLang="ko-KR" dirty="0" smtClean="0"/>
              <a:t> Perceptron(MLP)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77" y="1642967"/>
            <a:ext cx="5973645" cy="33492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1999" y="4865254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ysClr val="windowText" lastClr="000000"/>
                </a:solidFill>
              </a:rPr>
              <a:t>It has been proven that an </a:t>
            </a:r>
            <a:r>
              <a:rPr lang="en-US" altLang="ko-KR" dirty="0" smtClean="0">
                <a:solidFill>
                  <a:srgbClr val="FF0000"/>
                </a:solidFill>
              </a:rPr>
              <a:t>MLP with a single hidden layer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containing a sufficient number of nonlinear units can </a:t>
            </a:r>
            <a:r>
              <a:rPr lang="en-US" altLang="ko-KR" dirty="0" smtClean="0">
                <a:solidFill>
                  <a:srgbClr val="FF0000"/>
                </a:solidFill>
              </a:rPr>
              <a:t>approximate any continuous function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 on a compact input domain to arbitrary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ysClr val="windowText" lastClr="000000"/>
                </a:solidFill>
              </a:rPr>
              <a:t>MLPs are said to be</a:t>
            </a:r>
            <a:r>
              <a:rPr lang="en-US" altLang="ko-KR" dirty="0" smtClean="0">
                <a:solidFill>
                  <a:srgbClr val="FF0000"/>
                </a:solidFill>
              </a:rPr>
              <a:t> universal function </a:t>
            </a:r>
            <a:r>
              <a:rPr lang="en-US" altLang="ko-KR" dirty="0" err="1" smtClean="0">
                <a:solidFill>
                  <a:srgbClr val="FF0000"/>
                </a:solidFill>
              </a:rPr>
              <a:t>approximator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/>
              <a:t>[Approximation Capabilities of Multilayer Feedforward Networks, KURT HORNIK, 1991]</a:t>
            </a:r>
          </a:p>
        </p:txBody>
      </p:sp>
    </p:spTree>
    <p:extLst>
      <p:ext uri="{BB962C8B-B14F-4D97-AF65-F5344CB8AC3E}">
        <p14:creationId xmlns:p14="http://schemas.microsoft.com/office/powerpoint/2010/main" val="27444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MultiLayer</a:t>
            </a:r>
            <a:r>
              <a:rPr lang="en-US" altLang="ko-KR" dirty="0" smtClean="0"/>
              <a:t> Perceptron(MLP)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9835" y="2023907"/>
            <a:ext cx="8144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Wingdings2"/>
              </a:rPr>
              <a:t>¤ </a:t>
            </a:r>
            <a:r>
              <a:rPr lang="en-US" altLang="ko-KR" sz="2000" dirty="0">
                <a:latin typeface="CenturyGothic"/>
              </a:rPr>
              <a:t>Artificial Neural Networks(ANNs) = </a:t>
            </a:r>
            <a:r>
              <a:rPr lang="en-US" altLang="ko-KR" sz="2000" dirty="0" smtClean="0">
                <a:latin typeface="CenturyGothic"/>
              </a:rPr>
              <a:t>Multi-Layer Perceptron(MLP</a:t>
            </a:r>
            <a:r>
              <a:rPr lang="en-US" altLang="ko-KR" sz="2000" dirty="0">
                <a:latin typeface="CenturyGothic"/>
              </a:rPr>
              <a:t>)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24017"/>
            <a:ext cx="5973645" cy="33492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01021" y="5711749"/>
            <a:ext cx="52728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– leftmost layer: input layer with input neurons</a:t>
            </a:r>
          </a:p>
          <a:p>
            <a:r>
              <a:rPr lang="en-US" altLang="ko-KR" dirty="0" smtClean="0"/>
              <a:t> – rightmost layer: output layer with output neuron(s)</a:t>
            </a:r>
          </a:p>
          <a:p>
            <a:r>
              <a:rPr lang="en-US" altLang="ko-KR" dirty="0" smtClean="0"/>
              <a:t> – middle layer: hidden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01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MultiLayer</a:t>
            </a:r>
            <a:r>
              <a:rPr lang="en-US" altLang="ko-KR" dirty="0" smtClean="0"/>
              <a:t> Perceptron(MLP)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77800" y="1556435"/>
            <a:ext cx="612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- Three-layer neural network to recognize each digit</a:t>
            </a:r>
            <a:endParaRPr lang="ko-KR" altLang="en-US" dirty="0"/>
          </a:p>
        </p:txBody>
      </p:sp>
      <p:pic>
        <p:nvPicPr>
          <p:cNvPr id="8194" name="Picture 2" descr="http://neuralnetworksanddeeplearning.com/images/tikz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2187575"/>
            <a:ext cx="51149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77800" y="2420035"/>
            <a:ext cx="2578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Handwritten digit with 28 by 28 grayscale pixel (784 = 28 x 28) image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3694112"/>
            <a:ext cx="1533525" cy="14763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66921" y="2353092"/>
            <a:ext cx="3169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ko-KR" dirty="0" smtClean="0"/>
              <a:t>y(x) = (0, 0, 0, 0, 0, 1, 0, 0, 0, 0)T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397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간단히 살펴보는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역사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(1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: 1943~1986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59474" y="1730965"/>
            <a:ext cx="8055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1943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년에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McCulloch, Warren S., and Walter Pitts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가</a:t>
            </a:r>
          </a:p>
          <a:p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인공신경망의 아이디어를 제안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61" y="2987899"/>
            <a:ext cx="4687656" cy="24879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434" y="2438851"/>
            <a:ext cx="2627346" cy="40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MultiLayer</a:t>
            </a:r>
            <a:r>
              <a:rPr lang="en-US" altLang="ko-KR" dirty="0" smtClean="0"/>
              <a:t> Perceptron(MLP) – </a:t>
            </a:r>
            <a:br>
              <a:rPr lang="en-US" altLang="ko-KR" dirty="0" smtClean="0"/>
            </a:br>
            <a:r>
              <a:rPr lang="en-US" altLang="ko-KR" dirty="0" smtClean="0"/>
              <a:t>activation function</a:t>
            </a:r>
            <a:endParaRPr lang="ko-KR" altLang="en-US" dirty="0"/>
          </a:p>
        </p:txBody>
      </p:sp>
      <p:pic>
        <p:nvPicPr>
          <p:cNvPr id="3074" name="Picture 2" descr="http://neuralnetworksanddeeplearning.com/images/tikz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1590816"/>
            <a:ext cx="266700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1625885"/>
            <a:ext cx="3692917" cy="12793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0233"/>
            <a:ext cx="4486275" cy="2828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02121"/>
            <a:ext cx="4286250" cy="3105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99050" y="4193304"/>
            <a:ext cx="356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Smoothed out version of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 a step function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050" y="5813600"/>
            <a:ext cx="1647825" cy="7810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138910" y="6054536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u="none" strike="noStrike" dirty="0" smtClean="0">
                <a:solidFill>
                  <a:srgbClr val="2A2A2A"/>
                </a:solidFill>
                <a:effectLst/>
                <a:latin typeface="MathJax_Math-italic"/>
              </a:rPr>
              <a:t>z</a:t>
            </a:r>
            <a:r>
              <a:rPr lang="en-US" altLang="ko-KR" b="1" i="0" u="none" strike="noStrike" dirty="0" smtClean="0">
                <a:solidFill>
                  <a:srgbClr val="2A2A2A"/>
                </a:solidFill>
                <a:effectLst/>
                <a:latin typeface="MathJax_Main"/>
              </a:rPr>
              <a:t>=</a:t>
            </a:r>
            <a:r>
              <a:rPr lang="en-US" altLang="ko-KR" b="1" i="0" u="none" strike="noStrike" dirty="0" err="1" smtClean="0">
                <a:solidFill>
                  <a:srgbClr val="2A2A2A"/>
                </a:solidFill>
                <a:effectLst/>
                <a:latin typeface="MathJax_Math-italic"/>
              </a:rPr>
              <a:t>w</a:t>
            </a:r>
            <a:r>
              <a:rPr lang="en-US" altLang="ko-KR" b="1" i="0" u="none" strike="noStrike" dirty="0" err="1" smtClean="0">
                <a:solidFill>
                  <a:srgbClr val="2A2A2A"/>
                </a:solidFill>
                <a:effectLst/>
                <a:latin typeface="MathJax_Main"/>
              </a:rPr>
              <a:t>⋅</a:t>
            </a:r>
            <a:r>
              <a:rPr lang="en-US" altLang="ko-KR" b="1" i="0" u="none" strike="noStrike" dirty="0" err="1" smtClean="0">
                <a:solidFill>
                  <a:srgbClr val="2A2A2A"/>
                </a:solidFill>
                <a:effectLst/>
                <a:latin typeface="MathJax_Math-italic"/>
              </a:rPr>
              <a:t>x</a:t>
            </a:r>
            <a:r>
              <a:rPr lang="en-US" altLang="ko-KR" b="1" i="0" u="none" strike="noStrike" dirty="0" err="1" smtClean="0">
                <a:solidFill>
                  <a:srgbClr val="2A2A2A"/>
                </a:solidFill>
                <a:effectLst/>
                <a:latin typeface="MathJax_Main"/>
              </a:rPr>
              <a:t>+</a:t>
            </a:r>
            <a:r>
              <a:rPr lang="en-US" altLang="ko-KR" b="1" i="0" u="none" strike="noStrike" dirty="0" err="1" smtClean="0">
                <a:solidFill>
                  <a:srgbClr val="2A2A2A"/>
                </a:solidFill>
                <a:effectLst/>
                <a:latin typeface="MathJax_Math-italic"/>
              </a:rPr>
              <a:t>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5231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MultiLayer</a:t>
            </a:r>
            <a:r>
              <a:rPr lang="en-US" altLang="ko-KR" dirty="0" smtClean="0"/>
              <a:t> Perceptron(MLP) – </a:t>
            </a:r>
            <a:br>
              <a:rPr lang="en-US" altLang="ko-KR" dirty="0" smtClean="0"/>
            </a:br>
            <a:r>
              <a:rPr lang="en-US" altLang="ko-KR" dirty="0" smtClean="0"/>
              <a:t>other activation functions</a:t>
            </a:r>
            <a:endParaRPr lang="ko-KR" altLang="en-US" dirty="0"/>
          </a:p>
        </p:txBody>
      </p:sp>
      <p:pic>
        <p:nvPicPr>
          <p:cNvPr id="10242" name="Picture 2" descr="https://cdn-images-1.medium.com/max/1600/1*p_hyqAtyI8pbt2kEl6siO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2" y="1700425"/>
            <a:ext cx="6619875" cy="47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57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MultiLayer</a:t>
            </a:r>
            <a:r>
              <a:rPr lang="en-US" altLang="ko-KR" dirty="0" smtClean="0"/>
              <a:t> Perceptron(MLP)</a:t>
            </a:r>
            <a:br>
              <a:rPr lang="en-US" altLang="ko-KR" dirty="0" smtClean="0"/>
            </a:br>
            <a:r>
              <a:rPr lang="en-US" altLang="ko-KR" dirty="0" smtClean="0"/>
              <a:t>- deep neural network</a:t>
            </a:r>
            <a:endParaRPr lang="ko-KR" altLang="en-US" dirty="0"/>
          </a:p>
        </p:txBody>
      </p:sp>
      <p:pic>
        <p:nvPicPr>
          <p:cNvPr id="2050" name="Picture 2" descr="http://neuralnetworksanddeeplearning.com/images/tikz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712912"/>
            <a:ext cx="7265866" cy="405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800" y="4254500"/>
            <a:ext cx="151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28 by 28 pixel image as input to DNN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4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Artificial Neural Networks</a:t>
            </a:r>
            <a:r>
              <a:rPr lang="ko-KR" altLang="en-US" dirty="0" smtClean="0"/>
              <a:t>의 직관적 이해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533525"/>
            <a:ext cx="3609975" cy="13582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19550" y="2022843"/>
            <a:ext cx="495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Face Recognition(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얼굴인식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)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문제에 적용했을 경우</a:t>
            </a:r>
            <a:endParaRPr lang="ko-KR" altLang="en-US" dirty="0"/>
          </a:p>
        </p:txBody>
      </p:sp>
      <p:pic>
        <p:nvPicPr>
          <p:cNvPr id="11266" name="Picture 2" descr="http://neuralnetworksanddeeplearning.com/images/tikz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2" y="3301099"/>
            <a:ext cx="5819775" cy="321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3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Artificial Neural Networks</a:t>
            </a:r>
            <a:r>
              <a:rPr lang="ko-KR" altLang="en-US" dirty="0" smtClean="0"/>
              <a:t>의 직관적 이해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42900" y="1814036"/>
            <a:ext cx="937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각각의 질문들은 더 구체적이고 작은 질문들로 분해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(Decompose</a:t>
            </a:r>
            <a:r>
              <a:rPr lang="en-US" altLang="ko-KR" dirty="0" smtClean="0">
                <a:solidFill>
                  <a:srgbClr val="595959"/>
                </a:solidFill>
                <a:latin typeface="CenturyGothic"/>
              </a:rPr>
              <a:t>) </a:t>
            </a:r>
            <a:r>
              <a:rPr lang="ko-KR" altLang="en-US" dirty="0" smtClean="0">
                <a:solidFill>
                  <a:srgbClr val="595959"/>
                </a:solidFill>
                <a:latin typeface="MalgunGothic"/>
              </a:rPr>
              <a:t>될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수 있다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.</a:t>
            </a:r>
          </a:p>
          <a:p>
            <a:r>
              <a:rPr lang="en-US" altLang="ko-KR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이 과정들은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ANNs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의 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Weight </a:t>
            </a:r>
            <a:r>
              <a:rPr lang="ko-KR" altLang="en-US" dirty="0">
                <a:solidFill>
                  <a:srgbClr val="595959"/>
                </a:solidFill>
                <a:latin typeface="MalgunGothic"/>
              </a:rPr>
              <a:t>조정을 통해서 이루어진다</a:t>
            </a:r>
            <a:r>
              <a:rPr lang="en-US" altLang="ko-KR" dirty="0">
                <a:solidFill>
                  <a:srgbClr val="595959"/>
                </a:solidFill>
                <a:latin typeface="CenturyGothic"/>
              </a:rPr>
              <a:t>.</a:t>
            </a:r>
            <a:endParaRPr lang="ko-KR" altLang="en-US" dirty="0"/>
          </a:p>
        </p:txBody>
      </p:sp>
      <p:pic>
        <p:nvPicPr>
          <p:cNvPr id="12290" name="Picture 2" descr="http://neuralnetworksanddeeplearning.com/images/tikz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7" y="3101975"/>
            <a:ext cx="56864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41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Learning with gradient descents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750" y="1828800"/>
            <a:ext cx="857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What we’d like is an algorithm which lets us find weights and biases so that the output from the network approximates y(x) for all training inputs x.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85750" y="2620625"/>
            <a:ext cx="857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To quantify how well we’re achieving this goal we define a cost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3559879"/>
            <a:ext cx="6248864" cy="928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8150" y="5001875"/>
            <a:ext cx="8572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Our goal in training a </a:t>
            </a:r>
            <a:r>
              <a:rPr lang="en-US" altLang="ko-KR" sz="2000" dirty="0" err="1" smtClean="0"/>
              <a:t>nueral</a:t>
            </a:r>
            <a:r>
              <a:rPr lang="en-US" altLang="ko-KR" sz="2000" dirty="0" smtClean="0"/>
              <a:t>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To find weights and biases which minimize the quadratic cost function C(</a:t>
            </a:r>
            <a:r>
              <a:rPr lang="en-US" altLang="ko-KR" sz="2800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W,b</a:t>
            </a:r>
            <a:r>
              <a:rPr lang="en-US" altLang="ko-KR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en-US" altLang="ko-KR" sz="2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951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Cost function</a:t>
            </a:r>
            <a:r>
              <a:rPr lang="ko-KR" altLang="en-US" dirty="0" smtClean="0"/>
              <a:t>을 최소화하는 알고리즘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Gradient Descent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52400" y="1611124"/>
            <a:ext cx="9239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Gradient Descent (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경사 </a:t>
            </a:r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하강법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) Algorithm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의 동작 과정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82871"/>
            <a:ext cx="2905125" cy="3082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4" y="2231440"/>
            <a:ext cx="6117119" cy="378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6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Cost function</a:t>
            </a:r>
            <a:r>
              <a:rPr lang="ko-KR" altLang="en-US" dirty="0" smtClean="0"/>
              <a:t>을 최소화하는 알고리즘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Gradient Descent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52400" y="1611124"/>
            <a:ext cx="92392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Gradient Descent (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경사 </a:t>
            </a:r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하강법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) Algorithm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의 동작 과정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82871"/>
            <a:ext cx="2905125" cy="30821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4" y="2231440"/>
            <a:ext cx="6117119" cy="378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48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Cost function</a:t>
            </a:r>
            <a:r>
              <a:rPr lang="ko-KR" altLang="en-US" dirty="0"/>
              <a:t>을 최소화하는 알고리즘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- Gradient Descent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00" y="1619249"/>
            <a:ext cx="8244000" cy="46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9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Learning rate(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영향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50" y="1629043"/>
            <a:ext cx="8352000" cy="47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0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간략히 살펴보는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역사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(1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: 1943~1986)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64783" y="1727796"/>
            <a:ext cx="6252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1958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년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Frank Rosenblatt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이 </a:t>
            </a:r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퍼셉트론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 모형을 제안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129" y="2251673"/>
            <a:ext cx="5976000" cy="40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Local Optimal Problem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590799"/>
            <a:ext cx="4867275" cy="3082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2590799"/>
            <a:ext cx="4321500" cy="298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5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Gradient Descent(</a:t>
            </a:r>
            <a:r>
              <a:rPr lang="en-US" altLang="ko-KR" dirty="0" err="1"/>
              <a:t>Minibatch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Gradient Descent)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541925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44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Gradient Descent(</a:t>
            </a:r>
            <a:r>
              <a:rPr lang="en-US" altLang="ko-KR" dirty="0" err="1"/>
              <a:t>Minibatch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Gradient Descent)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541925"/>
            <a:ext cx="864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97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Gradient Descent(</a:t>
            </a:r>
            <a:r>
              <a:rPr lang="en-US" altLang="ko-KR" dirty="0" err="1"/>
              <a:t>Minibatch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Gradient Descent) Algorithm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0" y="2581275"/>
            <a:ext cx="5073783" cy="26893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960" y="3009167"/>
            <a:ext cx="3751015" cy="18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16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 – algorithm for computing such gradients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403350" y="2243435"/>
            <a:ext cx="6337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• Let’s begin with a notation which lets us refer to weight in the network in an unambiguous way</a:t>
            </a:r>
            <a:endParaRPr lang="ko-KR" altLang="en-US" dirty="0"/>
          </a:p>
        </p:txBody>
      </p:sp>
      <p:pic>
        <p:nvPicPr>
          <p:cNvPr id="14338" name="Picture 2" descr="http://neuralnetworksanddeeplearning.com/images/tikz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3263900"/>
            <a:ext cx="58769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395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 – algorithm for computing such gradients</a:t>
            </a:r>
            <a:endParaRPr lang="ko-KR" altLang="en-US" dirty="0"/>
          </a:p>
        </p:txBody>
      </p:sp>
      <p:pic>
        <p:nvPicPr>
          <p:cNvPr id="15362" name="Picture 2" descr="http://neuralnetworksanddeeplearning.com/images/tikz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875" y="1651000"/>
            <a:ext cx="28384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4695556"/>
            <a:ext cx="2686050" cy="904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412" y="4454516"/>
            <a:ext cx="1928331" cy="662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12" y="5147994"/>
            <a:ext cx="2914378" cy="6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77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 – algorithm for computing such gradients</a:t>
            </a:r>
            <a:endParaRPr lang="ko-KR" altLang="en-US" dirty="0"/>
          </a:p>
        </p:txBody>
      </p:sp>
      <p:pic>
        <p:nvPicPr>
          <p:cNvPr id="16386" name="Picture 2" descr="http://neuralnetworksanddeeplearning.com/images/tikz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1858962"/>
            <a:ext cx="46863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4714875"/>
            <a:ext cx="3295650" cy="933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7800" y="4152116"/>
            <a:ext cx="681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Quadratic cost for a single training example x may be written 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865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Four fundamental equations behind backpropagation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6700" y="1816100"/>
            <a:ext cx="896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Our goal : Need to compute the partial derivatives with regards to weights and biases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462" y="2245871"/>
            <a:ext cx="2781165" cy="729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" y="3118862"/>
            <a:ext cx="896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Define the error of the neuron j in layer l by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06" y="3488194"/>
            <a:ext cx="1881188" cy="1504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694" y="4993144"/>
            <a:ext cx="896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FF0000"/>
                </a:solidFill>
              </a:rPr>
              <a:t>얼마나 비용 함수의 값에서 해당 레이어 노드가 책임이 있는가</a:t>
            </a:r>
            <a:r>
              <a:rPr lang="en-US" altLang="ko-KR" dirty="0" smtClean="0">
                <a:solidFill>
                  <a:srgbClr val="FF0000"/>
                </a:solidFill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93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Four fundamental equations behind backpropagation (1)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200" y="1778000"/>
            <a:ext cx="768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①</a:t>
            </a:r>
            <a:r>
              <a:rPr lang="en-US" altLang="ko-KR" sz="2400" b="1" dirty="0" smtClean="0"/>
              <a:t>An equation for the error in the output layer</a:t>
            </a:r>
            <a:endParaRPr lang="ko-KR" altLang="en-US" sz="24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637" y="2626747"/>
            <a:ext cx="5359469" cy="11493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75" y="3827919"/>
            <a:ext cx="49720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67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Four fundamental equations behind backpropagation (2)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200" y="1778000"/>
            <a:ext cx="859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②</a:t>
            </a:r>
            <a:r>
              <a:rPr lang="en-US" altLang="ko-KR" sz="2400" b="1" dirty="0" smtClean="0"/>
              <a:t>an equation for the </a:t>
            </a:r>
            <a:r>
              <a:rPr lang="en-US" altLang="ko-KR" sz="2400" b="1" dirty="0" err="1" smtClean="0"/>
              <a:t>erro</a:t>
            </a:r>
            <a:r>
              <a:rPr lang="en-US" altLang="ko-KR" sz="2400" b="1" dirty="0" smtClean="0"/>
              <a:t> in terms of the error in the next layer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4" y="2431995"/>
            <a:ext cx="6650299" cy="10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7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간략히 살펴보는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역사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(1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: 1943~1986)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04929" y="1869257"/>
            <a:ext cx="77981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1969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년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Marvin Minsky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와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Seymour </a:t>
            </a:r>
            <a:r>
              <a:rPr lang="en-US" altLang="ko-KR" sz="2000" dirty="0" err="1">
                <a:solidFill>
                  <a:srgbClr val="595959"/>
                </a:solidFill>
                <a:latin typeface="CenturyGothic"/>
              </a:rPr>
              <a:t>Papert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가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Perceptron</a:t>
            </a:r>
          </a:p>
          <a:p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모델의 한계를 지적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(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선형 분리 불가능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)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하면서 </a:t>
            </a:r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퍼셉트론의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 기대는</a:t>
            </a:r>
          </a:p>
          <a:p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사그라들고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 인공지능 연구자들은 다른 방법을 탐구 함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00" y="3482037"/>
            <a:ext cx="5184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Four fundamental equations behind backpropagation (3)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200" y="1778000"/>
            <a:ext cx="859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③</a:t>
            </a:r>
            <a:r>
              <a:rPr lang="en-US" altLang="ko-KR" sz="2400" b="1" dirty="0" smtClean="0"/>
              <a:t>an equation for the rate of change of the cost with respect to any bias in the </a:t>
            </a:r>
            <a:r>
              <a:rPr lang="en-US" altLang="ko-KR" sz="2400" b="1" dirty="0"/>
              <a:t>n</a:t>
            </a:r>
            <a:r>
              <a:rPr lang="en-US" altLang="ko-KR" sz="2400" b="1" dirty="0" smtClean="0"/>
              <a:t>etwork</a:t>
            </a:r>
            <a:endParaRPr lang="ko-KR" altLang="en-US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2" y="2608997"/>
            <a:ext cx="8288655" cy="140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1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Four fundamental equations behind backpropagation (4)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200" y="1778000"/>
            <a:ext cx="859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④</a:t>
            </a:r>
            <a:r>
              <a:rPr lang="en-US" altLang="ko-KR" sz="2400" b="1" dirty="0" smtClean="0"/>
              <a:t>an equation for the rate of change of the cost with respect to any weight in the network</a:t>
            </a:r>
            <a:endParaRPr lang="ko-KR" altLang="en-US" sz="2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608997"/>
            <a:ext cx="8420759" cy="148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56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Four fundamental equations behind backpropagation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978025"/>
            <a:ext cx="4733925" cy="4095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867025"/>
            <a:ext cx="39878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86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Four fundamental equations behind backpropagation - recap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41400" y="1829138"/>
            <a:ext cx="7493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마지막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Output Layer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로부터 오류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(Error)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를 </a:t>
            </a:r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역전파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(Back-</a:t>
            </a:r>
          </a:p>
          <a:p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Propagate)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하기 때문에 </a:t>
            </a:r>
            <a:r>
              <a:rPr lang="en-US" altLang="ko-KR" sz="2000" b="1" dirty="0">
                <a:solidFill>
                  <a:srgbClr val="595959"/>
                </a:solidFill>
                <a:latin typeface="CenturyGothic-Bold"/>
              </a:rPr>
              <a:t>Backpropagation Algorithm(</a:t>
            </a:r>
            <a:r>
              <a:rPr lang="ko-KR" altLang="en-US" sz="2000" b="1" dirty="0">
                <a:solidFill>
                  <a:srgbClr val="595959"/>
                </a:solidFill>
                <a:latin typeface="MalgunGothicBold"/>
              </a:rPr>
              <a:t>오류</a:t>
            </a:r>
          </a:p>
          <a:p>
            <a:r>
              <a:rPr lang="ko-KR" altLang="en-US" sz="2000" b="1" dirty="0" err="1">
                <a:solidFill>
                  <a:srgbClr val="595959"/>
                </a:solidFill>
                <a:latin typeface="MalgunGothicBold"/>
              </a:rPr>
              <a:t>역전파</a:t>
            </a:r>
            <a:r>
              <a:rPr lang="ko-KR" altLang="en-US" sz="2000" b="1" dirty="0">
                <a:solidFill>
                  <a:srgbClr val="595959"/>
                </a:solidFill>
                <a:latin typeface="MalgunGothicBold"/>
              </a:rPr>
              <a:t> 알고리즘</a:t>
            </a:r>
            <a:r>
              <a:rPr lang="en-US" altLang="ko-KR" sz="2000" b="1" dirty="0">
                <a:solidFill>
                  <a:srgbClr val="595959"/>
                </a:solidFill>
                <a:latin typeface="CenturyGothic-Bold"/>
              </a:rPr>
              <a:t>)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이라고 한다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. </a:t>
            </a:r>
            <a:endParaRPr lang="en-US" altLang="ko-KR" sz="2000" dirty="0" smtClean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sz="2000" dirty="0" smtClean="0">
                <a:solidFill>
                  <a:srgbClr val="595959"/>
                </a:solidFill>
                <a:latin typeface="CenturyGothic"/>
              </a:rPr>
              <a:t>(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Output Layer -&gt; Hidden Layer </a:t>
            </a:r>
            <a:r>
              <a:rPr lang="en-US" altLang="ko-KR" sz="2000" dirty="0" smtClean="0">
                <a:solidFill>
                  <a:srgbClr val="595959"/>
                </a:solidFill>
                <a:latin typeface="CenturyGothic"/>
              </a:rPr>
              <a:t>2-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&gt; Hidden Layer 1-&gt; Input Layer)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000" y="3300200"/>
            <a:ext cx="4392000" cy="32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82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</a:t>
            </a:r>
            <a:r>
              <a:rPr lang="en-US" altLang="ko-KR" dirty="0" smtClean="0"/>
              <a:t>Neural Networks </a:t>
            </a:r>
            <a:r>
              <a:rPr lang="ko-KR" altLang="en-US" dirty="0" smtClean="0"/>
              <a:t>구조들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384300" y="2323237"/>
            <a:ext cx="711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400" b="1" dirty="0" err="1" smtClean="0">
                <a:solidFill>
                  <a:srgbClr val="595959"/>
                </a:solidFill>
                <a:latin typeface="CenturyGothic"/>
              </a:rPr>
              <a:t>Autoencoder</a:t>
            </a:r>
            <a:endParaRPr lang="en-US" altLang="ko-KR" sz="2400" b="1" dirty="0" smtClean="0">
              <a:solidFill>
                <a:srgbClr val="595959"/>
              </a:solidFill>
              <a:latin typeface="CenturyGothic"/>
            </a:endParaRPr>
          </a:p>
          <a:p>
            <a:endParaRPr lang="en-US" altLang="ko-KR" sz="2400" b="1" dirty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sz="2400" b="1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400" b="1" dirty="0">
                <a:solidFill>
                  <a:srgbClr val="595959"/>
                </a:solidFill>
                <a:latin typeface="CenturyGothic"/>
              </a:rPr>
              <a:t>Convolutional Neural Networks(CNNs</a:t>
            </a:r>
            <a:r>
              <a:rPr lang="en-US" altLang="ko-KR" sz="2400" b="1" dirty="0" smtClean="0">
                <a:solidFill>
                  <a:srgbClr val="595959"/>
                </a:solidFill>
                <a:latin typeface="CenturyGothic"/>
              </a:rPr>
              <a:t>)</a:t>
            </a:r>
          </a:p>
          <a:p>
            <a:endParaRPr lang="en-US" altLang="ko-KR" sz="2400" b="1" dirty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sz="2400" b="1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400" b="1" dirty="0">
                <a:solidFill>
                  <a:srgbClr val="595959"/>
                </a:solidFill>
                <a:latin typeface="CenturyGothic"/>
              </a:rPr>
              <a:t>Recurrent Neural Networks(RNNs</a:t>
            </a:r>
            <a:r>
              <a:rPr lang="en-US" altLang="ko-KR" sz="2400" b="1" dirty="0" smtClean="0">
                <a:solidFill>
                  <a:srgbClr val="595959"/>
                </a:solidFill>
                <a:latin typeface="CenturyGothic"/>
              </a:rPr>
              <a:t>)</a:t>
            </a:r>
          </a:p>
          <a:p>
            <a:endParaRPr lang="en-US" altLang="ko-KR" sz="2400" b="1" dirty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sz="2400" b="1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400" b="1" dirty="0">
                <a:solidFill>
                  <a:srgbClr val="595959"/>
                </a:solidFill>
                <a:latin typeface="CenturyGothic"/>
              </a:rPr>
              <a:t>Long-Short Term Memory(LSTM) </a:t>
            </a:r>
            <a:r>
              <a:rPr lang="en-US" altLang="ko-KR" sz="2400" b="1" dirty="0" smtClean="0">
                <a:solidFill>
                  <a:srgbClr val="595959"/>
                </a:solidFill>
                <a:latin typeface="CenturyGothic"/>
              </a:rPr>
              <a:t>Networks</a:t>
            </a:r>
          </a:p>
          <a:p>
            <a:endParaRPr lang="en-US" altLang="ko-KR" sz="2400" b="1" dirty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sz="2400" b="1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400" b="1" dirty="0">
                <a:solidFill>
                  <a:srgbClr val="595959"/>
                </a:solidFill>
                <a:latin typeface="CenturyGothic"/>
              </a:rPr>
              <a:t>Generative Adversarial Networks(GAN)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1193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간략히 살펴보는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역사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(2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: 1986~2006)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23870" y="1956241"/>
            <a:ext cx="75920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1986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년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Multi-Layer Perceptron(MLP)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과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Backpropagation</a:t>
            </a:r>
          </a:p>
          <a:p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Algorithm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이 제안되고 이를 통해 </a:t>
            </a:r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통해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XOR 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문제를 해결할 수</a:t>
            </a:r>
          </a:p>
          <a:p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있게 됨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. (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선형분리가능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)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86" y="3276471"/>
            <a:ext cx="7392777" cy="28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8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간략히 살펴보는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역사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(2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: 1986~2006)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2883" y="1872029"/>
            <a:ext cx="73927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1998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년에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Yann </a:t>
            </a:r>
            <a:r>
              <a:rPr lang="en-US" altLang="ko-KR" sz="2000" dirty="0" err="1">
                <a:solidFill>
                  <a:srgbClr val="595959"/>
                </a:solidFill>
                <a:latin typeface="CenturyGothic"/>
              </a:rPr>
              <a:t>Lecun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에 의해 제안된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Convolutional Neural</a:t>
            </a:r>
          </a:p>
          <a:p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Networks(CNNs) 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구조인 </a:t>
            </a:r>
            <a:r>
              <a:rPr lang="en-US" altLang="ko-KR" sz="2000" dirty="0" err="1">
                <a:solidFill>
                  <a:srgbClr val="595959"/>
                </a:solidFill>
                <a:latin typeface="CenturyGothic"/>
              </a:rPr>
              <a:t>LeNet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은 수표 인식 문제 등에</a:t>
            </a:r>
          </a:p>
          <a:p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실용적으로 사용 됨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77" y="3241803"/>
            <a:ext cx="6964987" cy="229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간략히 살펴보는 </a:t>
            </a:r>
            <a:r>
              <a:rPr lang="ko-KR" altLang="en-US" dirty="0" err="1" smtClean="0"/>
              <a:t>딥러닝의</a:t>
            </a:r>
            <a:r>
              <a:rPr lang="ko-KR" altLang="en-US" dirty="0" smtClean="0"/>
              <a:t> 역사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(2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: 1986~2006)</a:t>
            </a:r>
            <a:endParaRPr lang="ko-KR" altLang="en-US" dirty="0"/>
          </a:p>
        </p:txBody>
      </p:sp>
      <p:pic>
        <p:nvPicPr>
          <p:cNvPr id="3" name="lenet_수표인식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8375" y="2071552"/>
            <a:ext cx="4667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4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간략히 살펴보는 </a:t>
            </a:r>
            <a:r>
              <a:rPr lang="ko-KR" altLang="en-US" dirty="0" err="1"/>
              <a:t>딥러닝의</a:t>
            </a:r>
            <a:r>
              <a:rPr lang="ko-KR" altLang="en-US" dirty="0"/>
              <a:t> 역사</a:t>
            </a:r>
            <a:br>
              <a:rPr lang="ko-KR" altLang="en-US" dirty="0"/>
            </a:br>
            <a:r>
              <a:rPr lang="en-US" altLang="ko-KR" dirty="0"/>
              <a:t>(2</a:t>
            </a:r>
            <a:r>
              <a:rPr lang="ko-KR" altLang="en-US" dirty="0"/>
              <a:t>세대 </a:t>
            </a:r>
            <a:r>
              <a:rPr lang="en-US" altLang="ko-KR" dirty="0"/>
              <a:t>: 1986~2006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60420" y="1831211"/>
            <a:ext cx="82231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하지만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Layer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를 깊게 쌓을 수록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Gradient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가 사라져서 학습이 잘 되지</a:t>
            </a:r>
          </a:p>
          <a:p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않는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Vanishing Gradient Problem</a:t>
            </a:r>
            <a:r>
              <a:rPr lang="ko-KR" altLang="en-US" sz="2000" dirty="0" smtClean="0">
                <a:solidFill>
                  <a:srgbClr val="595959"/>
                </a:solidFill>
                <a:latin typeface="MalgunGothic"/>
              </a:rPr>
              <a:t>이 발생</a:t>
            </a:r>
            <a:endParaRPr lang="en-US" altLang="ko-KR" sz="2000" dirty="0">
              <a:solidFill>
                <a:srgbClr val="595959"/>
              </a:solidFill>
              <a:latin typeface="CenturyGothic"/>
            </a:endParaRPr>
          </a:p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이로 인해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Deep Learning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은 불가능했고 인공지능 연구자들은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SVM</a:t>
            </a:r>
            <a:r>
              <a:rPr lang="ko-KR" altLang="en-US" sz="2000" dirty="0" smtClean="0">
                <a:solidFill>
                  <a:srgbClr val="595959"/>
                </a:solidFill>
                <a:latin typeface="MalgunGothic"/>
              </a:rPr>
              <a:t>과 같은 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다른 기법들을 탐구하기 시작함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.</a:t>
            </a:r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90" y="3366282"/>
            <a:ext cx="56007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간략히 살펴보는 </a:t>
            </a:r>
            <a:r>
              <a:rPr lang="ko-KR" altLang="en-US" dirty="0" err="1"/>
              <a:t>딥러닝의</a:t>
            </a:r>
            <a:r>
              <a:rPr lang="ko-KR" altLang="en-US" dirty="0"/>
              <a:t> 역사</a:t>
            </a:r>
            <a:br>
              <a:rPr lang="ko-KR" altLang="en-US" dirty="0"/>
            </a:br>
            <a:r>
              <a:rPr lang="en-US" altLang="ko-KR" dirty="0"/>
              <a:t>(3</a:t>
            </a:r>
            <a:r>
              <a:rPr lang="ko-KR" altLang="en-US" dirty="0"/>
              <a:t>세대 </a:t>
            </a:r>
            <a:r>
              <a:rPr lang="en-US" altLang="ko-KR" dirty="0"/>
              <a:t>: 2006~2012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04928" y="1769394"/>
            <a:ext cx="75792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ANNs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에 대한 인공지능 연구자들의 관심이 </a:t>
            </a:r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사그라들었지만</a:t>
            </a:r>
            <a:endParaRPr lang="ko-KR" altLang="en-US" sz="2000" dirty="0">
              <a:solidFill>
                <a:srgbClr val="595959"/>
              </a:solidFill>
              <a:latin typeface="MalgunGothic"/>
            </a:endParaRPr>
          </a:p>
          <a:p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Geoffrey Hinton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과 </a:t>
            </a:r>
            <a:r>
              <a:rPr lang="ko-KR" altLang="en-US" sz="2000" dirty="0" err="1">
                <a:solidFill>
                  <a:srgbClr val="595959"/>
                </a:solidFill>
                <a:latin typeface="MalgunGothic"/>
              </a:rPr>
              <a:t>딥러닝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 선구자들은 묵묵히 연구를 지속함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.</a:t>
            </a:r>
          </a:p>
          <a:p>
            <a:r>
              <a:rPr lang="en-US" altLang="ko-KR" sz="2000" dirty="0">
                <a:solidFill>
                  <a:srgbClr val="A3C916"/>
                </a:solidFill>
                <a:latin typeface="Wingdings2"/>
              </a:rPr>
              <a:t>¤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Hinton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은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Pre-training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을 이용해 학습한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Deep </a:t>
            </a:r>
            <a:r>
              <a:rPr lang="en-US" altLang="ko-KR" sz="2000" dirty="0" err="1">
                <a:solidFill>
                  <a:srgbClr val="595959"/>
                </a:solidFill>
                <a:latin typeface="CenturyGothic"/>
              </a:rPr>
              <a:t>Autoencoders</a:t>
            </a:r>
            <a:r>
              <a:rPr lang="ko-KR" altLang="en-US" sz="2000" dirty="0" smtClean="0">
                <a:solidFill>
                  <a:srgbClr val="595959"/>
                </a:solidFill>
                <a:latin typeface="MalgunGothic"/>
              </a:rPr>
              <a:t>에 관한 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논문을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2006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년에 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Science</a:t>
            </a:r>
            <a:r>
              <a:rPr lang="ko-KR" altLang="en-US" sz="2000" dirty="0">
                <a:solidFill>
                  <a:srgbClr val="595959"/>
                </a:solidFill>
                <a:latin typeface="MalgunGothic"/>
              </a:rPr>
              <a:t>지에 발표</a:t>
            </a:r>
            <a:r>
              <a:rPr lang="en-US" altLang="ko-KR" sz="2000" dirty="0">
                <a:solidFill>
                  <a:srgbClr val="595959"/>
                </a:solidFill>
                <a:latin typeface="CenturyGothic"/>
              </a:rPr>
              <a:t>.</a:t>
            </a: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596" y="3259986"/>
            <a:ext cx="5170803" cy="30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1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414</TotalTime>
  <Words>1121</Words>
  <Application>Microsoft Office PowerPoint</Application>
  <PresentationFormat>화면 슬라이드 쇼(4:3)</PresentationFormat>
  <Paragraphs>138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8" baseType="lpstr">
      <vt:lpstr>CenturyGothic</vt:lpstr>
      <vt:lpstr>CenturyGothic-Bold</vt:lpstr>
      <vt:lpstr>MalgunGothic</vt:lpstr>
      <vt:lpstr>MalgunGothicBold</vt:lpstr>
      <vt:lpstr>MathJax_Main</vt:lpstr>
      <vt:lpstr>MathJax_Math-italic</vt:lpstr>
      <vt:lpstr>Wingdings2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딥러닝 세미나 </vt:lpstr>
      <vt:lpstr>간단히 살펴보는 딥러닝의 역사 (1세대 : 1943~1986년)</vt:lpstr>
      <vt:lpstr>간략히 살펴보는 딥러닝의 역사 (1세대 : 1943~1986)</vt:lpstr>
      <vt:lpstr>간략히 살펴보는 딥러닝의 역사 (1세대 : 1943~1986)</vt:lpstr>
      <vt:lpstr>간략히 살펴보는 딥러닝의 역사 (2세대 : 1986~2006)</vt:lpstr>
      <vt:lpstr>간략히 살펴보는 딥러닝의 역사 (2세대 : 1986~2006)</vt:lpstr>
      <vt:lpstr>간략히 살펴보는 딥러닝의 역사 (2세대 : 1986~2006)</vt:lpstr>
      <vt:lpstr>간략히 살펴보는 딥러닝의 역사 (2세대 : 1986~2006년)</vt:lpstr>
      <vt:lpstr>간략히 살펴보는 딥러닝의 역사 (3세대 : 2006~2012년)</vt:lpstr>
      <vt:lpstr>간략히 살펴보는 딥러닝의 역사 (3세대 : 2006~2012년)</vt:lpstr>
      <vt:lpstr>간략히 살펴보는 딥러닝의 역사 (3세대 : 2006~2012년)</vt:lpstr>
      <vt:lpstr>간략히 살펴보는 딥러닝의 역사 (4세대 : 2012~현재)</vt:lpstr>
      <vt:lpstr>간략히 살펴보는 딥러닝의 역사 (4세대 : 2012~현재)</vt:lpstr>
      <vt:lpstr>Perceptron의 구조</vt:lpstr>
      <vt:lpstr>Perceptron의 동작과정의 직관적 이해</vt:lpstr>
      <vt:lpstr>Perceptron의 동작과정의 직관적 이해</vt:lpstr>
      <vt:lpstr>MultiLayer Perceptron(MLP)</vt:lpstr>
      <vt:lpstr>MultiLayer Perceptron(MLP)</vt:lpstr>
      <vt:lpstr>MultiLayer Perceptron(MLP)</vt:lpstr>
      <vt:lpstr>MultiLayer Perceptron(MLP) –  activation function</vt:lpstr>
      <vt:lpstr>MultiLayer Perceptron(MLP) –  other activation functions</vt:lpstr>
      <vt:lpstr>MultiLayer Perceptron(MLP) - deep neural network</vt:lpstr>
      <vt:lpstr>Artificial Neural Networks의 직관적 이해</vt:lpstr>
      <vt:lpstr>Artificial Neural Networks의 직관적 이해</vt:lpstr>
      <vt:lpstr>Learning with gradient descents</vt:lpstr>
      <vt:lpstr>Cost function을 최소화하는 알고리즘  - Gradient Descent</vt:lpstr>
      <vt:lpstr>Cost function을 최소화하는 알고리즘  - Gradient Descent</vt:lpstr>
      <vt:lpstr>Cost function을 최소화하는 알고리즘  - Gradient Descent</vt:lpstr>
      <vt:lpstr>Learning rate(α)의 영향</vt:lpstr>
      <vt:lpstr>Local Optimal Problem</vt:lpstr>
      <vt:lpstr>Stochastic Gradient Descent(Minibatch Gradient Descent) Algorithm</vt:lpstr>
      <vt:lpstr>Stochastic Gradient Descent(Minibatch Gradient Descent) Algorithm</vt:lpstr>
      <vt:lpstr>Stochastic Gradient Descent(Minibatch Gradient Descent) Algorithm</vt:lpstr>
      <vt:lpstr>Backpropagation – algorithm for computing such gradients</vt:lpstr>
      <vt:lpstr>Backpropagation – algorithm for computing such gradients</vt:lpstr>
      <vt:lpstr>Backpropagation – algorithm for computing such gradients</vt:lpstr>
      <vt:lpstr>The Four fundamental equations behind backpropagation</vt:lpstr>
      <vt:lpstr>The Four fundamental equations behind backpropagation (1)</vt:lpstr>
      <vt:lpstr>The Four fundamental equations behind backpropagation (2)</vt:lpstr>
      <vt:lpstr>The Four fundamental equations behind backpropagation (3)</vt:lpstr>
      <vt:lpstr>The Four fundamental equations behind backpropagation (4)</vt:lpstr>
      <vt:lpstr>The Four fundamental equations behind backpropagation </vt:lpstr>
      <vt:lpstr>The Four fundamental equations behind backpropagation - recap</vt:lpstr>
      <vt:lpstr>다양한 Neural Networks 구조들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세미나 </dc:title>
  <dc:creator>이선화</dc:creator>
  <cp:lastModifiedBy>이선화</cp:lastModifiedBy>
  <cp:revision>21</cp:revision>
  <cp:lastPrinted>2018-01-15T11:05:22Z</cp:lastPrinted>
  <dcterms:created xsi:type="dcterms:W3CDTF">2018-01-15T03:43:01Z</dcterms:created>
  <dcterms:modified xsi:type="dcterms:W3CDTF">2018-01-15T12:05:45Z</dcterms:modified>
</cp:coreProperties>
</file>